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9" r:id="rId6"/>
    <p:sldId id="257" r:id="rId7"/>
    <p:sldId id="272" r:id="rId8"/>
    <p:sldId id="259" r:id="rId9"/>
    <p:sldId id="270" r:id="rId10"/>
    <p:sldId id="271" r:id="rId11"/>
    <p:sldId id="261" r:id="rId12"/>
    <p:sldId id="265" r:id="rId13"/>
    <p:sldId id="266" r:id="rId14"/>
    <p:sldId id="267" r:id="rId15"/>
    <p:sldId id="264" r:id="rId16"/>
    <p:sldId id="262" r:id="rId17"/>
    <p:sldId id="268" r:id="rId18"/>
    <p:sldId id="263" r:id="rId19"/>
  </p:sldIdLst>
  <p:sldSz cx="9144000" cy="5715000" type="screen16x10"/>
  <p:notesSz cx="6858000" cy="9144000"/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B65"/>
    <a:srgbClr val="1F497D"/>
    <a:srgbClr val="16355A"/>
    <a:srgbClr val="C5EDC5"/>
    <a:srgbClr val="A6C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46A51-4DA5-470A-4B78-7C440B3770FB}" v="2" dt="2024-03-01T15:08:19.522"/>
    <p1510:client id="{863638DA-8D1F-6874-5D85-DA5BAC5AB34B}" v="3" dt="2024-03-01T15:10:50.883"/>
    <p1510:client id="{B6D17289-364F-42A7-AA00-598820FA2F24}" v="11" dt="2024-02-28T15:59:56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23D19-0587-42B1-BFB4-398CE28BD044}" type="datetimeFigureOut">
              <a:t>6/03/2024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A8464-9DD3-4A0C-AECD-24F931441E9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16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Hier </a:t>
            </a:r>
            <a:r>
              <a:rPr lang="en-US" err="1">
                <a:ea typeface="Calibri"/>
                <a:cs typeface="Calibri"/>
              </a:rPr>
              <a:t>kan</a:t>
            </a:r>
            <a:r>
              <a:rPr lang="en-US">
                <a:ea typeface="Calibri"/>
                <a:cs typeface="Calibri"/>
              </a:rPr>
              <a:t> u </a:t>
            </a:r>
            <a:r>
              <a:rPr lang="en-US" err="1">
                <a:ea typeface="Calibri"/>
                <a:cs typeface="Calibri"/>
              </a:rPr>
              <a:t>nog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>
                <a:ea typeface="Calibri"/>
                <a:cs typeface="Calibri"/>
              </a:rPr>
              <a:t> extra </a:t>
            </a:r>
            <a:r>
              <a:rPr lang="en-US" err="1">
                <a:ea typeface="Calibri"/>
                <a:cs typeface="Calibri"/>
              </a:rPr>
              <a:t>dienst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A8464-9DD3-4A0C-AECD-24F931441E94}" type="slidenum"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1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Hier </a:t>
            </a:r>
            <a:r>
              <a:rPr lang="en-US" err="1">
                <a:ea typeface="Calibri"/>
                <a:cs typeface="Calibri"/>
              </a:rPr>
              <a:t>kan</a:t>
            </a:r>
            <a:r>
              <a:rPr lang="en-US">
                <a:ea typeface="Calibri"/>
                <a:cs typeface="Calibri"/>
              </a:rPr>
              <a:t> u </a:t>
            </a:r>
            <a:r>
              <a:rPr lang="en-US" err="1">
                <a:ea typeface="Calibri"/>
                <a:cs typeface="Calibri"/>
              </a:rPr>
              <a:t>nog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>
                <a:ea typeface="Calibri"/>
                <a:cs typeface="Calibri"/>
              </a:rPr>
              <a:t> extra </a:t>
            </a:r>
            <a:r>
              <a:rPr lang="en-US" err="1">
                <a:ea typeface="Calibri"/>
                <a:cs typeface="Calibri"/>
              </a:rPr>
              <a:t>dienst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A8464-9DD3-4A0C-AECD-24F931441E94}" type="slidenum"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70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A8464-9DD3-4A0C-AECD-24F931441E9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83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413977"/>
            <a:ext cx="9144000" cy="2387600"/>
          </a:xfrm>
        </p:spPr>
        <p:txBody>
          <a:bodyPr>
            <a:normAutofit/>
          </a:bodyPr>
          <a:lstStyle/>
          <a:p>
            <a:r>
              <a:rPr lang="de-DE" sz="4800" b="1">
                <a:solidFill>
                  <a:schemeClr val="bg1"/>
                </a:solidFill>
                <a:latin typeface="Avenir Black" panose="020B0803020203020204" pitchFamily="34" charset="-78"/>
                <a:cs typeface="Avenir Black"/>
              </a:rPr>
              <a:t>Template </a:t>
            </a:r>
            <a:r>
              <a:rPr lang="de-DE" sz="4800" b="1" err="1">
                <a:solidFill>
                  <a:schemeClr val="bg1"/>
                </a:solidFill>
                <a:latin typeface="Avenir Black" panose="020B0803020203020204" pitchFamily="34" charset="-78"/>
                <a:cs typeface="Avenir Black"/>
              </a:rPr>
              <a:t>slides</a:t>
            </a:r>
            <a:endParaRPr lang="de-DE" sz="4800" b="1" err="1">
              <a:solidFill>
                <a:schemeClr val="bg1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152773"/>
            <a:ext cx="6858000" cy="1379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Pas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deze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template-slides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aan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 &amp;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maak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je eigen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slideshow</a:t>
            </a:r>
            <a:endParaRPr lang="de-DE" sz="1600">
              <a:solidFill>
                <a:schemeClr val="bg1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254E91B-1D73-39E8-1E2C-EB8ED21B06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C5EDC5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426" y="764223"/>
            <a:ext cx="7870959" cy="10187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de-DE" sz="4400" b="1" err="1">
                <a:solidFill>
                  <a:srgbClr val="1F497D"/>
                </a:solidFill>
                <a:latin typeface="Avenir Next LT Pro"/>
              </a:rPr>
              <a:t>Bloeddruk</a:t>
            </a:r>
            <a:r>
              <a:rPr lang="de-DE" sz="4400" b="1">
                <a:solidFill>
                  <a:srgbClr val="1F497D"/>
                </a:solidFill>
                <a:latin typeface="Avenir Next LT Pro"/>
              </a:rPr>
              <a:t> </a:t>
            </a:r>
            <a:r>
              <a:rPr lang="de-DE" sz="4400" b="1" err="1">
                <a:solidFill>
                  <a:srgbClr val="1F497D"/>
                </a:solidFill>
                <a:latin typeface="Avenir Next LT Pro"/>
              </a:rPr>
              <a:t>meten</a:t>
            </a:r>
            <a:r>
              <a:rPr lang="de-DE" sz="4400" b="1">
                <a:solidFill>
                  <a:srgbClr val="1F497D"/>
                </a:solidFill>
                <a:latin typeface="Avenir Next LT Pro"/>
              </a:rPr>
              <a:t> </a:t>
            </a:r>
            <a:br>
              <a:rPr lang="de-DE" sz="3200" b="1">
                <a:solidFill>
                  <a:srgbClr val="1F497D"/>
                </a:solidFill>
                <a:latin typeface="Avenir Next LT Pro"/>
              </a:rPr>
            </a:br>
            <a:r>
              <a:rPr lang="de-DE" sz="3100" b="1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wordt</a:t>
            </a:r>
            <a:r>
              <a:rPr lang="de-DE" sz="31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al </a:t>
            </a:r>
            <a:r>
              <a:rPr lang="de-DE" sz="3100" b="1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gauw</a:t>
            </a:r>
            <a:r>
              <a:rPr lang="de-DE" sz="31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r>
              <a:rPr lang="de-DE" sz="3100" b="1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vergeten</a:t>
            </a:r>
            <a:r>
              <a:rPr lang="de-DE" sz="31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r>
              <a:rPr lang="de-DE" sz="20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…</a:t>
            </a:r>
            <a:endParaRPr lang="nl-NL" sz="3200">
              <a:solidFill>
                <a:srgbClr val="C5EDC5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pic>
        <p:nvPicPr>
          <p:cNvPr id="8" name="Afbeelding 7" descr="Afbeelding met tekenfilm, clipart, Tekenfilm, Animatie&#10;&#10;Automatisch gegenereerde beschrijving">
            <a:extLst>
              <a:ext uri="{FF2B5EF4-FFF2-40B4-BE49-F238E27FC236}">
                <a16:creationId xmlns:a16="http://schemas.microsoft.com/office/drawing/2014/main" id="{2B643CBA-5625-F8FA-B342-E1D1E9313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65" y="2320230"/>
            <a:ext cx="2424994" cy="2857500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9C9130D5-42B8-4A10-ECC1-E4BE8D534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9488" y="3106972"/>
            <a:ext cx="4560071" cy="12840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20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Meet</a:t>
            </a:r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20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uw</a:t>
            </a:r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20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bloeddruk</a:t>
            </a:r>
            <a:endParaRPr lang="de-DE" sz="2000">
              <a:solidFill>
                <a:srgbClr val="1F497D"/>
              </a:solidFill>
              <a:latin typeface="Avenir" panose="020B0503020203020204" pitchFamily="34" charset="0"/>
              <a:ea typeface="+mn-lt"/>
              <a:cs typeface="Avenir Black" panose="020B0803020203020204" pitchFamily="34" charset="-78"/>
            </a:endParaRPr>
          </a:p>
          <a:p>
            <a:pPr algn="l"/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in de </a:t>
            </a:r>
            <a:r>
              <a:rPr lang="de-DE" sz="20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apotheek</a:t>
            </a:r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!</a:t>
            </a:r>
            <a:endParaRPr lang="de-DE" sz="1200" b="1">
              <a:solidFill>
                <a:srgbClr val="1F497D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949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4863" y="489905"/>
            <a:ext cx="7870959" cy="652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200" b="1" err="1">
                <a:solidFill>
                  <a:schemeClr val="bg1"/>
                </a:solidFill>
                <a:latin typeface="Avenir Next LT Pro"/>
              </a:rPr>
              <a:t>Ontdek</a:t>
            </a:r>
            <a:r>
              <a:rPr lang="de-DE" sz="3200" b="1">
                <a:solidFill>
                  <a:schemeClr val="bg1"/>
                </a:solidFill>
                <a:latin typeface="Avenir Next LT Pro"/>
              </a:rPr>
              <a:t> </a:t>
            </a:r>
            <a:r>
              <a:rPr lang="de-DE" sz="2800" b="1">
                <a:solidFill>
                  <a:srgbClr val="C5EDC5"/>
                </a:solidFill>
                <a:latin typeface="Avenir Next LT Pro"/>
              </a:rPr>
              <a:t>[</a:t>
            </a:r>
            <a:r>
              <a:rPr lang="de-DE" sz="2800" b="1" err="1">
                <a:solidFill>
                  <a:srgbClr val="C5EDC5"/>
                </a:solidFill>
                <a:latin typeface="Avenir Next LT Pro"/>
              </a:rPr>
              <a:t>nieuw</a:t>
            </a:r>
            <a:r>
              <a:rPr lang="de-DE" sz="2800" b="1">
                <a:solidFill>
                  <a:srgbClr val="C5EDC5"/>
                </a:solidFill>
                <a:latin typeface="Avenir Next LT Pro"/>
              </a:rPr>
              <a:t> </a:t>
            </a:r>
            <a:r>
              <a:rPr lang="de-DE" sz="2800" b="1" err="1">
                <a:solidFill>
                  <a:srgbClr val="C5EDC5"/>
                </a:solidFill>
                <a:latin typeface="Avenir Next LT Pro"/>
              </a:rPr>
              <a:t>product</a:t>
            </a:r>
            <a:r>
              <a:rPr lang="de-DE" sz="2800" b="1">
                <a:solidFill>
                  <a:srgbClr val="C5EDC5"/>
                </a:solidFill>
                <a:latin typeface="Avenir Next LT Pro"/>
              </a:rPr>
              <a:t> </a:t>
            </a:r>
            <a:r>
              <a:rPr lang="de-DE" sz="2800">
                <a:solidFill>
                  <a:srgbClr val="C5EDC5"/>
                </a:solidFill>
                <a:latin typeface="Avenir Next LT Pro"/>
              </a:rPr>
              <a:t>I </a:t>
            </a:r>
            <a:r>
              <a:rPr lang="de-DE" sz="2800" b="1" err="1">
                <a:solidFill>
                  <a:srgbClr val="C5EDC5"/>
                </a:solidFill>
                <a:latin typeface="Avenir Next LT Pro"/>
              </a:rPr>
              <a:t>promo</a:t>
            </a:r>
            <a:r>
              <a:rPr lang="de-DE" sz="2800" b="1">
                <a:solidFill>
                  <a:srgbClr val="C5EDC5"/>
                </a:solidFill>
                <a:latin typeface="Avenir Next LT Pro"/>
              </a:rPr>
              <a:t>]</a:t>
            </a:r>
            <a:endParaRPr lang="nl-NL" sz="2800">
              <a:solidFill>
                <a:srgbClr val="C5EDC5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934" y="1142104"/>
            <a:ext cx="5840816" cy="440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Vraag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een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medewerker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voor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meer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informatie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!</a:t>
            </a:r>
            <a:endParaRPr lang="de-DE" sz="1400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pic>
        <p:nvPicPr>
          <p:cNvPr id="1026" name="Picture 2" descr="Voedingssupplementen - Apotheek Korenmarkt in Gent, Uitgebreid Aanbod aan  Cosmetica en Gezondheidsadvies">
            <a:extLst>
              <a:ext uri="{FF2B5EF4-FFF2-40B4-BE49-F238E27FC236}">
                <a16:creationId xmlns:a16="http://schemas.microsoft.com/office/drawing/2014/main" id="{C4128F1A-B901-F031-FD64-BB1E0B93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88" y="1963484"/>
            <a:ext cx="4544574" cy="30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lection – Cent Pur Cent Homme">
            <a:extLst>
              <a:ext uri="{FF2B5EF4-FFF2-40B4-BE49-F238E27FC236}">
                <a16:creationId xmlns:a16="http://schemas.microsoft.com/office/drawing/2014/main" id="{E84C1F88-FBB1-0016-C58E-5707EE8AA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93" y="1963484"/>
            <a:ext cx="2046621" cy="30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A14F317-6EFB-522D-EF16-E31DDF20E5DE}"/>
              </a:ext>
            </a:extLst>
          </p:cNvPr>
          <p:cNvSpPr/>
          <p:nvPr/>
        </p:nvSpPr>
        <p:spPr>
          <a:xfrm>
            <a:off x="965770" y="1883595"/>
            <a:ext cx="6844296" cy="3218924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0B950FED-D5C1-18C1-35D7-E1ACDD9164FD}"/>
              </a:ext>
            </a:extLst>
          </p:cNvPr>
          <p:cNvSpPr txBox="1">
            <a:spLocks/>
          </p:cNvSpPr>
          <p:nvPr/>
        </p:nvSpPr>
        <p:spPr>
          <a:xfrm>
            <a:off x="3109106" y="3335235"/>
            <a:ext cx="2925315" cy="424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 panose="020B0703020203020204" pitchFamily="34" charset="-78"/>
              </a:rPr>
              <a:t>[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Plaats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foto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/ 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info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over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nieuw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product</a:t>
            </a:r>
            <a:r>
              <a:rPr lang="de-DE" sz="1200" b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 panose="020B0703020203020204" pitchFamily="34" charset="-78"/>
              </a:rPr>
              <a:t>]</a:t>
            </a:r>
            <a:endParaRPr lang="de-DE" sz="1200" b="1">
              <a:solidFill>
                <a:srgbClr val="C5EDC5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587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254E91B-1D73-39E8-1E2C-EB8ED21B06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C5EDC5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4863" y="768199"/>
            <a:ext cx="7870959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3200" b="1" err="1">
                <a:solidFill>
                  <a:srgbClr val="1F497D"/>
                </a:solidFill>
                <a:latin typeface="Avenir Next LT Pro"/>
              </a:rPr>
              <a:t>Astma</a:t>
            </a:r>
            <a:r>
              <a:rPr lang="de-DE" sz="3200" b="1">
                <a:solidFill>
                  <a:srgbClr val="1F497D"/>
                </a:solidFill>
                <a:latin typeface="Avenir Next LT Pro"/>
              </a:rPr>
              <a:t> </a:t>
            </a:r>
            <a:r>
              <a:rPr lang="de-DE" sz="3200" b="1" err="1">
                <a:solidFill>
                  <a:srgbClr val="1F497D"/>
                </a:solidFill>
                <a:latin typeface="Avenir Next LT Pro"/>
              </a:rPr>
              <a:t>onder</a:t>
            </a:r>
            <a:r>
              <a:rPr lang="de-DE" sz="3200" b="1">
                <a:solidFill>
                  <a:srgbClr val="1F497D"/>
                </a:solidFill>
                <a:latin typeface="Avenir Next LT Pro"/>
              </a:rPr>
              <a:t> </a:t>
            </a:r>
            <a:r>
              <a:rPr lang="de-DE" sz="3200" b="1" err="1">
                <a:solidFill>
                  <a:srgbClr val="1F497D"/>
                </a:solidFill>
                <a:latin typeface="Avenir Next LT Pro"/>
              </a:rPr>
              <a:t>controle</a:t>
            </a:r>
            <a:r>
              <a:rPr lang="de-DE" sz="3200" b="1">
                <a:solidFill>
                  <a:srgbClr val="1F497D"/>
                </a:solidFill>
                <a:latin typeface="Avenir Next LT Pro"/>
              </a:rPr>
              <a:t>?</a:t>
            </a:r>
            <a:endParaRPr lang="nl-NL" sz="3200">
              <a:solidFill>
                <a:srgbClr val="C5EDC5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713" y="1563662"/>
            <a:ext cx="9144000" cy="3012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2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1</a:t>
            </a:r>
            <a:r>
              <a:rPr lang="de-DE" sz="28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Gebruikt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u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uw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noodpuffer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meer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dan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2x per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week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?</a:t>
            </a:r>
          </a:p>
          <a:p>
            <a:pPr algn="l"/>
            <a:r>
              <a:rPr lang="de-DE" sz="2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2</a:t>
            </a:r>
            <a:r>
              <a:rPr lang="de-DE" sz="28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Wordt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u´s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nachts </a:t>
            </a:r>
            <a:r>
              <a:rPr lang="de-DE" sz="14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soms</a:t>
            </a:r>
            <a:r>
              <a:rPr lang="de-DE" sz="14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wakker</a:t>
            </a:r>
            <a:r>
              <a:rPr lang="de-DE" sz="14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door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astmaklachten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?</a:t>
            </a:r>
          </a:p>
          <a:p>
            <a:pPr algn="l"/>
            <a:endParaRPr lang="de-DE" sz="1400">
              <a:solidFill>
                <a:srgbClr val="1F497D"/>
              </a:solidFill>
              <a:latin typeface="Avenir" panose="020B0503020203020204" pitchFamily="34" charset="0"/>
              <a:ea typeface="+mn-lt"/>
              <a:cs typeface="+mn-lt"/>
            </a:endParaRPr>
          </a:p>
          <a:p>
            <a:pPr algn="l"/>
            <a:r>
              <a:rPr lang="de-DE" sz="18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Wij</a:t>
            </a:r>
            <a:r>
              <a:rPr lang="de-DE" sz="18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8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helpen</a:t>
            </a:r>
            <a:r>
              <a:rPr lang="de-DE" sz="18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u </a:t>
            </a:r>
            <a:r>
              <a:rPr lang="de-DE" sz="18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graag</a:t>
            </a:r>
            <a:r>
              <a:rPr lang="de-DE" sz="18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8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verder</a:t>
            </a:r>
            <a:r>
              <a:rPr lang="de-DE" sz="18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8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met</a:t>
            </a:r>
            <a:r>
              <a:rPr lang="de-DE" sz="18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</a:p>
          <a:p>
            <a:pPr algn="l"/>
            <a:r>
              <a:rPr lang="de-DE" sz="18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een</a:t>
            </a:r>
            <a:r>
              <a:rPr lang="de-DE" sz="18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18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persoonlijk</a:t>
            </a:r>
            <a:r>
              <a:rPr lang="de-DE" sz="1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18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astma</a:t>
            </a:r>
            <a:r>
              <a:rPr lang="de-DE" sz="1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18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begeleidingsgesprek</a:t>
            </a:r>
            <a:endParaRPr lang="de-DE" sz="1800" b="1">
              <a:solidFill>
                <a:srgbClr val="1F497D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pic>
        <p:nvPicPr>
          <p:cNvPr id="9" name="Afbeelding 8" descr="Afbeelding met clipart, illustratie, kunst, tekenfilm&#10;&#10;Automatisch gegenereerde beschrijving">
            <a:extLst>
              <a:ext uri="{FF2B5EF4-FFF2-40B4-BE49-F238E27FC236}">
                <a16:creationId xmlns:a16="http://schemas.microsoft.com/office/drawing/2014/main" id="{1440C802-0E7B-7158-CD13-57AD8B221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9006" y="3115421"/>
            <a:ext cx="2106314" cy="24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6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5793" y="707777"/>
            <a:ext cx="9255586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6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Maak </a:t>
            </a:r>
            <a:r>
              <a:rPr lang="de-DE" sz="3600" b="1" err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een</a:t>
            </a:r>
            <a:r>
              <a:rPr lang="de-DE" sz="36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600" b="1" err="1">
                <a:solidFill>
                  <a:srgbClr val="C5EDC5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afspraak</a:t>
            </a:r>
            <a:endParaRPr lang="nl-NL" sz="36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26" name="Ondertitel 2">
            <a:extLst>
              <a:ext uri="{FF2B5EF4-FFF2-40B4-BE49-F238E27FC236}">
                <a16:creationId xmlns:a16="http://schemas.microsoft.com/office/drawing/2014/main" id="{58F037B2-07DC-7DB5-0E55-16C1F55809E1}"/>
              </a:ext>
            </a:extLst>
          </p:cNvPr>
          <p:cNvSpPr txBox="1">
            <a:spLocks/>
          </p:cNvSpPr>
          <p:nvPr/>
        </p:nvSpPr>
        <p:spPr>
          <a:xfrm>
            <a:off x="2552367" y="4246887"/>
            <a:ext cx="4039264" cy="468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Boek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een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afspraak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via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onze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website</a:t>
            </a:r>
            <a:endParaRPr lang="de-DE" sz="1600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8" name="Afbeelding 7" descr="Afbeelding met tekst, schermopname, Besturingssysteem, multimedia&#10;&#10;Automatisch gegenereerde beschrijving">
            <a:extLst>
              <a:ext uri="{FF2B5EF4-FFF2-40B4-BE49-F238E27FC236}">
                <a16:creationId xmlns:a16="http://schemas.microsoft.com/office/drawing/2014/main" id="{927E7952-C701-FF5E-747D-4328DC1DD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26" y="1273182"/>
            <a:ext cx="4200546" cy="2830708"/>
          </a:xfrm>
          <a:prstGeom prst="rect">
            <a:avLst/>
          </a:prstGeom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8FBC69F0-C4EB-92F1-8CDF-992971723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5510" y="4714922"/>
            <a:ext cx="2452977" cy="644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400" b="1" i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[</a:t>
            </a:r>
            <a:r>
              <a:rPr lang="de-DE" sz="1400" b="1" i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Plaats</a:t>
            </a:r>
            <a:r>
              <a:rPr lang="de-DE" sz="1400" b="1" i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eigen </a:t>
            </a:r>
            <a:r>
              <a:rPr lang="de-DE" sz="1400" b="1" i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website</a:t>
            </a:r>
            <a:r>
              <a:rPr lang="de-DE" sz="1400" b="1" i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]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1CA0F00-F0F8-756B-3A8A-6EB80D9C9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8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6713" y="489904"/>
            <a:ext cx="7870959" cy="706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3200" b="1" err="1">
                <a:solidFill>
                  <a:schemeClr val="bg1"/>
                </a:solidFill>
                <a:latin typeface="Avenir Next LT Pro"/>
              </a:rPr>
              <a:t>Nieuws</a:t>
            </a:r>
            <a:r>
              <a:rPr lang="de-DE" sz="3200" b="1">
                <a:solidFill>
                  <a:schemeClr val="bg1"/>
                </a:solidFill>
                <a:latin typeface="Avenir Next LT Pro"/>
              </a:rPr>
              <a:t> !</a:t>
            </a:r>
            <a:endParaRPr lang="nl-NL" sz="3200">
              <a:solidFill>
                <a:schemeClr val="bg1"/>
              </a:solidFill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91FF8C77-E67E-54F1-3DE4-BE365C43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294" y="1622384"/>
            <a:ext cx="7148356" cy="35650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err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Snelle</a:t>
            </a:r>
            <a:r>
              <a:rPr lang="de-DE" sz="1800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 </a:t>
            </a:r>
            <a:r>
              <a:rPr lang="de-DE" err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antigeentesten</a:t>
            </a:r>
            <a:r>
              <a:rPr lang="de-DE" sz="1800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 in </a:t>
            </a:r>
            <a:r>
              <a:rPr lang="de-DE" sz="1800" err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onze</a:t>
            </a:r>
            <a:r>
              <a:rPr lang="de-DE" sz="1800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 </a:t>
            </a:r>
            <a:r>
              <a:rPr lang="de-DE" sz="1800" err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apotheek</a:t>
            </a:r>
            <a:endParaRPr lang="de-DE" sz="1800">
              <a:solidFill>
                <a:srgbClr val="C5EDC5"/>
              </a:solidFill>
              <a:latin typeface="Avenir Heavy" panose="020B0703020203020204" pitchFamily="34" charset="-78"/>
              <a:ea typeface="+mn-lt"/>
              <a:cs typeface="Avenir Heavy"/>
            </a:endParaRPr>
          </a:p>
          <a:p>
            <a:pPr algn="l"/>
            <a:endParaRPr lang="de-DE" sz="1800">
              <a:solidFill>
                <a:srgbClr val="C5EDC5"/>
              </a:solidFill>
              <a:latin typeface="Avenir Heavy" panose="020B0703020203020204" pitchFamily="34" charset="-78"/>
              <a:ea typeface="+mn-lt"/>
              <a:cs typeface="Avenir Heavy" panose="020B0703020203020204" pitchFamily="34" charset="-78"/>
            </a:endParaRPr>
          </a:p>
          <a:p>
            <a:pPr algn="l">
              <a:lnSpc>
                <a:spcPct val="100000"/>
              </a:lnSpc>
            </a:pPr>
            <a:r>
              <a:rPr lang="nl-NL" sz="1400" b="1"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rPr>
              <a:t>Vanaf vandaag, 12 juli, kan je bij ons terecht voor een snelle antigeentest.</a:t>
            </a:r>
            <a:br>
              <a:rPr lang="nl-NL" sz="1400" b="1"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rPr>
            </a:br>
            <a:br>
              <a:rPr lang="nl-NL" sz="1400" b="1"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rPr>
            </a:br>
            <a:r>
              <a:rPr lang="nl-NL" sz="1200"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rPr>
              <a:t>Controleer steeds goed of deze snelle antigeentest voldoet aan de eisen van je reisbestemming of evenement. Wij nemen namelijk geen PCR test af.</a:t>
            </a:r>
          </a:p>
          <a:p>
            <a:pPr algn="l"/>
            <a:endParaRPr lang="de-DE" sz="1800">
              <a:solidFill>
                <a:srgbClr val="C5EDC5"/>
              </a:solidFill>
              <a:latin typeface="Avenir Heavy" panose="020B0703020203020204" pitchFamily="34" charset="-78"/>
              <a:ea typeface="+mn-lt"/>
              <a:cs typeface="Avenir Heavy" panose="020B0703020203020204" pitchFamily="34" charset="-78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l-NL" sz="1200" b="0" i="0">
                <a:solidFill>
                  <a:schemeClr val="bg1">
                    <a:lumMod val="95000"/>
                  </a:schemeClr>
                </a:solidFill>
                <a:effectLst/>
                <a:latin typeface="Avenir" panose="020B0503020203020204" pitchFamily="34" charset="0"/>
              </a:rPr>
              <a:t>Momenteel worden er </a:t>
            </a:r>
            <a:r>
              <a:rPr lang="nl-NL" sz="1200" b="1" i="0">
                <a:solidFill>
                  <a:schemeClr val="bg1">
                    <a:lumMod val="95000"/>
                  </a:schemeClr>
                </a:solidFill>
                <a:effectLst/>
                <a:latin typeface="Avenir" panose="020B0503020203020204" pitchFamily="34" charset="0"/>
              </a:rPr>
              <a:t>in de apotheek geen covidtesten uitgevoerd</a:t>
            </a:r>
            <a:endParaRPr lang="nl-NL" sz="1200" b="0" i="0">
              <a:solidFill>
                <a:schemeClr val="bg1">
                  <a:lumMod val="95000"/>
                </a:schemeClr>
              </a:solidFill>
              <a:effectLst/>
              <a:latin typeface="Avenir" panose="020B0503020203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l-NL" sz="1200" b="0" i="0">
                <a:solidFill>
                  <a:schemeClr val="bg1">
                    <a:lumMod val="95000"/>
                  </a:schemeClr>
                </a:solidFill>
                <a:effectLst/>
                <a:latin typeface="Avenir" panose="020B0503020203020204" pitchFamily="34" charset="0"/>
              </a:rPr>
              <a:t>We verkopen nog wel zelftests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l-NL" sz="1200" b="0" i="0">
                <a:solidFill>
                  <a:schemeClr val="bg1">
                    <a:lumMod val="95000"/>
                  </a:schemeClr>
                </a:solidFill>
                <a:effectLst/>
                <a:latin typeface="Avenir" panose="020B0503020203020204" pitchFamily="34" charset="0"/>
              </a:rPr>
              <a:t>Meer info over PCR testen kan u bij uw huisarts of ziekenhuis bekomen.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nl-NL" sz="1600">
              <a:solidFill>
                <a:schemeClr val="bg1">
                  <a:lumMod val="95000"/>
                </a:schemeClr>
              </a:solidFill>
              <a:latin typeface="Avenir" panose="020B0503020203020204" pitchFamily="34" charset="0"/>
            </a:endParaRPr>
          </a:p>
          <a:p>
            <a:pPr algn="l"/>
            <a:endParaRPr lang="de-DE" sz="2000">
              <a:solidFill>
                <a:srgbClr val="C5EDC5"/>
              </a:solidFill>
              <a:latin typeface="Avenir Heavy" panose="020B0703020203020204" pitchFamily="34" charset="-78"/>
              <a:ea typeface="+mn-lt"/>
              <a:cs typeface="Avenir Heavy" panose="020B0703020203020204" pitchFamily="34" charset="-78"/>
            </a:endParaRPr>
          </a:p>
          <a:p>
            <a:pPr algn="l"/>
            <a:endParaRPr lang="de-DE" sz="2000">
              <a:solidFill>
                <a:srgbClr val="C5EDC5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9E66DC2-C3E9-91BE-0D14-41748EF13F47}"/>
              </a:ext>
            </a:extLst>
          </p:cNvPr>
          <p:cNvSpPr>
            <a:spLocks/>
          </p:cNvSpPr>
          <p:nvPr/>
        </p:nvSpPr>
        <p:spPr>
          <a:xfrm>
            <a:off x="609600" y="1393861"/>
            <a:ext cx="7650822" cy="3472665"/>
          </a:xfrm>
          <a:prstGeom prst="rect">
            <a:avLst/>
          </a:prstGeom>
          <a:solidFill>
            <a:srgbClr val="1F497D">
              <a:alpha val="88000"/>
            </a:srgb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16355A"/>
              </a:solidFill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C84E0BCC-E3DA-0425-BE1D-5CCA20475240}"/>
              </a:ext>
            </a:extLst>
          </p:cNvPr>
          <p:cNvSpPr txBox="1">
            <a:spLocks/>
          </p:cNvSpPr>
          <p:nvPr/>
        </p:nvSpPr>
        <p:spPr>
          <a:xfrm>
            <a:off x="2884377" y="2981698"/>
            <a:ext cx="2952545" cy="6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[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Plaats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 eigen 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apotheek-nieuws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]</a:t>
            </a:r>
            <a:endParaRPr lang="de-DE" sz="1050" b="1">
              <a:solidFill>
                <a:srgbClr val="C5EDC5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91655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5793" y="1400026"/>
            <a:ext cx="9255586" cy="739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6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[Titel]</a:t>
            </a:r>
            <a:endParaRPr lang="nl-NL" sz="36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DC336A6-1EBE-944C-D3FE-195197B60471}"/>
              </a:ext>
            </a:extLst>
          </p:cNvPr>
          <p:cNvSpPr txBox="1">
            <a:spLocks/>
          </p:cNvSpPr>
          <p:nvPr/>
        </p:nvSpPr>
        <p:spPr>
          <a:xfrm>
            <a:off x="-55795" y="2105616"/>
            <a:ext cx="9255586" cy="1018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>
                <a:solidFill>
                  <a:schemeClr val="bg1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[</a:t>
            </a:r>
            <a:r>
              <a:rPr lang="de-DE" sz="2000" err="1">
                <a:solidFill>
                  <a:schemeClr val="bg1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Ondertitel</a:t>
            </a:r>
            <a:r>
              <a:rPr lang="de-DE" sz="2000">
                <a:solidFill>
                  <a:schemeClr val="bg1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]</a:t>
            </a:r>
            <a:endParaRPr lang="nl-NL" sz="2000">
              <a:solidFill>
                <a:schemeClr val="bg1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CA56B36-7C26-85C0-1A62-751672285CC3}"/>
              </a:ext>
            </a:extLst>
          </p:cNvPr>
          <p:cNvSpPr txBox="1">
            <a:spLocks/>
          </p:cNvSpPr>
          <p:nvPr/>
        </p:nvSpPr>
        <p:spPr>
          <a:xfrm>
            <a:off x="4125077" y="2999079"/>
            <a:ext cx="893840" cy="1018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>
                <a:solidFill>
                  <a:srgbClr val="C5EDC5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+</a:t>
            </a:r>
            <a:endParaRPr lang="nl-NL" sz="54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DD3BE2FE-5C69-B98B-EA1E-8263723D2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5510" y="3853408"/>
            <a:ext cx="2452977" cy="644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400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[</a:t>
            </a:r>
            <a:r>
              <a:rPr lang="de-DE" sz="1400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Voeg</a:t>
            </a:r>
            <a:r>
              <a:rPr lang="de-DE" sz="1400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beelmateriaal</a:t>
            </a:r>
            <a:r>
              <a:rPr lang="de-DE" sz="1400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toe</a:t>
            </a:r>
            <a:r>
              <a:rPr lang="de-DE" sz="1400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]</a:t>
            </a:r>
            <a:endParaRPr lang="de-DE" sz="1100">
              <a:solidFill>
                <a:srgbClr val="C5EDC5"/>
              </a:solidFill>
              <a:latin typeface="Avenir Next LT Pro"/>
            </a:endParaRP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AEB2E66A-17A9-3A51-0739-25BD2B261074}"/>
              </a:ext>
            </a:extLst>
          </p:cNvPr>
          <p:cNvSpPr txBox="1">
            <a:spLocks/>
          </p:cNvSpPr>
          <p:nvPr/>
        </p:nvSpPr>
        <p:spPr>
          <a:xfrm>
            <a:off x="2552367" y="486291"/>
            <a:ext cx="4039264" cy="468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Probeer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nu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ook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je eigen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slide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te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 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maken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!</a:t>
            </a:r>
            <a:endParaRPr lang="de-DE" sz="1600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12" name="Afbeelding 11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BBDA5656-2A01-2787-006A-DE8B1F90E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9848" y="531621"/>
            <a:ext cx="7870959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3600" b="1" err="1">
                <a:solidFill>
                  <a:srgbClr val="C5EDC5"/>
                </a:solidFill>
                <a:latin typeface="Avenir Next LT Pro"/>
              </a:rPr>
              <a:t>Openingsuren</a:t>
            </a:r>
            <a:r>
              <a:rPr lang="de-DE" sz="3600" b="1">
                <a:solidFill>
                  <a:schemeClr val="bg1"/>
                </a:solidFill>
                <a:latin typeface="Avenir Next LT Pro"/>
              </a:rPr>
              <a:t> </a:t>
            </a:r>
            <a:r>
              <a:rPr lang="de-DE" sz="3600" b="1" err="1">
                <a:solidFill>
                  <a:schemeClr val="bg1"/>
                </a:solidFill>
                <a:latin typeface="Avenir Next LT Pro"/>
              </a:rPr>
              <a:t>apotheek</a:t>
            </a:r>
            <a:endParaRPr lang="nl-NL" sz="3600">
              <a:solidFill>
                <a:schemeClr val="bg1"/>
              </a:solidFill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A88C0F9-1F88-9B20-3951-C0C02DAB6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92976"/>
              </p:ext>
            </p:extLst>
          </p:nvPr>
        </p:nvGraphicFramePr>
        <p:xfrm>
          <a:off x="759848" y="1561405"/>
          <a:ext cx="4480063" cy="2682240"/>
        </p:xfrm>
        <a:graphic>
          <a:graphicData uri="http://schemas.openxmlformats.org/drawingml/2006/table">
            <a:tbl>
              <a:tblPr/>
              <a:tblGrid>
                <a:gridCol w="1522178">
                  <a:extLst>
                    <a:ext uri="{9D8B030D-6E8A-4147-A177-3AD203B41FA5}">
                      <a16:colId xmlns:a16="http://schemas.microsoft.com/office/drawing/2014/main" val="4257203701"/>
                    </a:ext>
                  </a:extLst>
                </a:gridCol>
                <a:gridCol w="2957885">
                  <a:extLst>
                    <a:ext uri="{9D8B030D-6E8A-4147-A177-3AD203B41FA5}">
                      <a16:colId xmlns:a16="http://schemas.microsoft.com/office/drawing/2014/main" val="1943570443"/>
                    </a:ext>
                  </a:extLst>
                </a:gridCol>
              </a:tblGrid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Maandag</a:t>
                      </a: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9 am – 6:30 pm</a:t>
                      </a:r>
                      <a:endParaRPr lang="nl-BE" sz="1600" err="1">
                        <a:solidFill>
                          <a:schemeClr val="bg1"/>
                        </a:solidFill>
                        <a:effectLst/>
                        <a:latin typeface="Avenir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74049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Dinsdag </a:t>
                      </a:r>
                      <a:endParaRPr lang="nl-BE" sz="1600" b="1">
                        <a:solidFill>
                          <a:schemeClr val="bg1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9 am – 6:30 pm</a:t>
                      </a:r>
                      <a:endParaRPr lang="nl-BE" sz="1600" err="1">
                        <a:solidFill>
                          <a:schemeClr val="bg1"/>
                        </a:solidFill>
                        <a:effectLst/>
                        <a:latin typeface="Avenir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253420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Woensdag</a:t>
                      </a: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9 am – 6:30 pm</a:t>
                      </a:r>
                      <a:endParaRPr lang="nl-BE" sz="1600" err="1">
                        <a:solidFill>
                          <a:schemeClr val="bg1"/>
                        </a:solidFill>
                        <a:effectLst/>
                        <a:latin typeface="Avenir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57260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Donderdag</a:t>
                      </a: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9 am – 6:30 pm</a:t>
                      </a:r>
                      <a:endParaRPr lang="nl-BE" sz="1600" err="1">
                        <a:solidFill>
                          <a:schemeClr val="bg1"/>
                        </a:solidFill>
                        <a:effectLst/>
                        <a:latin typeface="Avenir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864980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Vrijdag</a:t>
                      </a: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9 am – 6:30 pm</a:t>
                      </a:r>
                      <a:endParaRPr lang="nl-BE" sz="1600" err="1">
                        <a:solidFill>
                          <a:schemeClr val="bg1"/>
                        </a:solidFill>
                        <a:effectLst/>
                        <a:latin typeface="Avenir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490195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endParaRPr lang="nl-BE" sz="600" b="1">
                        <a:solidFill>
                          <a:schemeClr val="bg1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600">
                        <a:solidFill>
                          <a:schemeClr val="bg1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567253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Zaterdag</a:t>
                      </a: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10:30 am – 5:30 pm</a:t>
                      </a:r>
                      <a:endParaRPr lang="nl-BE" sz="1600" err="1">
                        <a:solidFill>
                          <a:schemeClr val="bg1"/>
                        </a:solidFill>
                        <a:effectLst/>
                        <a:latin typeface="Avenir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636414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Zondag</a:t>
                      </a: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gesloten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94251"/>
                  </a:ext>
                </a:extLst>
              </a:tr>
            </a:tbl>
          </a:graphicData>
        </a:graphic>
      </p:graphicFrame>
      <p:sp>
        <p:nvSpPr>
          <p:cNvPr id="3" name="Ondertitel 2">
            <a:extLst>
              <a:ext uri="{FF2B5EF4-FFF2-40B4-BE49-F238E27FC236}">
                <a16:creationId xmlns:a16="http://schemas.microsoft.com/office/drawing/2014/main" id="{D0CBF760-4094-544C-4063-32C9C5CBC3D2}"/>
              </a:ext>
            </a:extLst>
          </p:cNvPr>
          <p:cNvSpPr txBox="1">
            <a:spLocks/>
          </p:cNvSpPr>
          <p:nvPr/>
        </p:nvSpPr>
        <p:spPr>
          <a:xfrm>
            <a:off x="759848" y="4653694"/>
            <a:ext cx="6359105" cy="697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800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OPGELET: Binnenkort </a:t>
            </a:r>
            <a:r>
              <a:rPr lang="de-DE" sz="1800" err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gesloten</a:t>
            </a:r>
            <a:r>
              <a:rPr lang="de-DE" sz="1800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 van </a:t>
            </a:r>
            <a:r>
              <a:rPr lang="de-DE" sz="1800" b="1" u="sng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1/04 – 7/04</a:t>
            </a:r>
            <a:endParaRPr lang="de-DE" sz="1800" b="1" u="sng">
              <a:solidFill>
                <a:srgbClr val="C5EDC5"/>
              </a:solidFill>
              <a:latin typeface="Avenir Heavy" panose="020B0703020203020204" pitchFamily="34" charset="-78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87555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9848" y="531621"/>
            <a:ext cx="3955990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3600" b="1">
                <a:solidFill>
                  <a:schemeClr val="bg1"/>
                </a:solidFill>
                <a:latin typeface="Avenir Next LT Pro"/>
              </a:rPr>
              <a:t>Ons </a:t>
            </a:r>
            <a:r>
              <a:rPr lang="de-DE" sz="3600" b="1">
                <a:solidFill>
                  <a:srgbClr val="C5EDC5"/>
                </a:solidFill>
                <a:latin typeface="Avenir Next LT Pro"/>
              </a:rPr>
              <a:t>Team</a:t>
            </a:r>
            <a:endParaRPr lang="nl-NL" sz="3600">
              <a:solidFill>
                <a:srgbClr val="C5EDC5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848" y="122613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Wij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staan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klaar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om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u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te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helpen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!</a:t>
            </a:r>
            <a:endParaRPr lang="de-DE" sz="1400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pic>
        <p:nvPicPr>
          <p:cNvPr id="2050" name="Picture 2" descr="Welkom bij apotheek Verpraet - Apotheek Verpraet">
            <a:extLst>
              <a:ext uri="{FF2B5EF4-FFF2-40B4-BE49-F238E27FC236}">
                <a16:creationId xmlns:a16="http://schemas.microsoft.com/office/drawing/2014/main" id="{F8268802-341A-ECA1-740F-2CE5CDCA3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446" r="6168" b="40415"/>
          <a:stretch/>
        </p:blipFill>
        <p:spPr bwMode="auto">
          <a:xfrm>
            <a:off x="870667" y="1789162"/>
            <a:ext cx="6702331" cy="34359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0B950FED-D5C1-18C1-35D7-E1ACDD9164FD}"/>
              </a:ext>
            </a:extLst>
          </p:cNvPr>
          <p:cNvSpPr txBox="1">
            <a:spLocks/>
          </p:cNvSpPr>
          <p:nvPr/>
        </p:nvSpPr>
        <p:spPr>
          <a:xfrm>
            <a:off x="3546044" y="3378504"/>
            <a:ext cx="1992138" cy="437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[</a:t>
            </a:r>
            <a:r>
              <a:rPr lang="de-DE" sz="12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Plaats</a:t>
            </a:r>
            <a:r>
              <a:rPr lang="de-DE" sz="12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eigen </a:t>
            </a:r>
            <a:r>
              <a:rPr lang="de-DE" sz="12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foto</a:t>
            </a:r>
            <a:r>
              <a:rPr lang="de-DE" sz="12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]</a:t>
            </a:r>
            <a:endParaRPr lang="de-DE" sz="1200" b="1">
              <a:solidFill>
                <a:schemeClr val="bg1"/>
              </a:solidFill>
              <a:latin typeface="Avenir" panose="020B0503020203020204" pitchFamily="34" charset="0"/>
              <a:cs typeface="Avenir Heavy" panose="020B07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539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5793" y="707777"/>
            <a:ext cx="9255586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600" b="1" err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Onze</a:t>
            </a:r>
            <a:r>
              <a:rPr lang="de-DE" sz="36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600" b="1">
                <a:solidFill>
                  <a:srgbClr val="C5EDC5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diensten</a:t>
            </a:r>
            <a:endParaRPr lang="nl-NL" sz="36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623" y="4174233"/>
            <a:ext cx="2452977" cy="644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Medicatie</a:t>
            </a:r>
            <a:r>
              <a:rPr lang="de-DE" sz="14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advies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12" name="Afbeelding 11" descr="Afbeelding met ontwerp&#10;&#10;Beschrijving automatisch gegenereerd met lage betrouwbaarheid">
            <a:extLst>
              <a:ext uri="{FF2B5EF4-FFF2-40B4-BE49-F238E27FC236}">
                <a16:creationId xmlns:a16="http://schemas.microsoft.com/office/drawing/2014/main" id="{FF81021B-7ED4-2771-4B22-F4F34655D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05" y="2098044"/>
            <a:ext cx="1934785" cy="19381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E3BA546-8498-114C-0C6B-EED8EB2BF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62" y="2186777"/>
            <a:ext cx="1805255" cy="1898484"/>
          </a:xfrm>
          <a:prstGeom prst="rect">
            <a:avLst/>
          </a:prstGeom>
        </p:spPr>
      </p:pic>
      <p:sp>
        <p:nvSpPr>
          <p:cNvPr id="18" name="Ondertitel 2">
            <a:extLst>
              <a:ext uri="{FF2B5EF4-FFF2-40B4-BE49-F238E27FC236}">
                <a16:creationId xmlns:a16="http://schemas.microsoft.com/office/drawing/2014/main" id="{9151B230-1641-83D1-1C18-98D8C0EEF115}"/>
              </a:ext>
            </a:extLst>
          </p:cNvPr>
          <p:cNvSpPr txBox="1">
            <a:spLocks/>
          </p:cNvSpPr>
          <p:nvPr/>
        </p:nvSpPr>
        <p:spPr>
          <a:xfrm>
            <a:off x="3337141" y="4174233"/>
            <a:ext cx="2452977" cy="6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Vaccinatie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FE31C85C-D279-96A1-78F9-0F343BA94814}"/>
              </a:ext>
            </a:extLst>
          </p:cNvPr>
          <p:cNvSpPr txBox="1">
            <a:spLocks/>
          </p:cNvSpPr>
          <p:nvPr/>
        </p:nvSpPr>
        <p:spPr>
          <a:xfrm>
            <a:off x="5526833" y="4174233"/>
            <a:ext cx="2452977" cy="6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Preventieve</a:t>
            </a:r>
            <a:r>
              <a:rPr lang="de-DE" sz="14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zorg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25" name="Afbeelding 24" descr="Afbeelding met naald, Medische apparatuur, spuit&#10;&#10;Automatisch gegenereerde beschrijving">
            <a:extLst>
              <a:ext uri="{FF2B5EF4-FFF2-40B4-BE49-F238E27FC236}">
                <a16:creationId xmlns:a16="http://schemas.microsoft.com/office/drawing/2014/main" id="{24EC3E89-4CB6-4353-9ABD-5C5BC7760F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24" y="2331913"/>
            <a:ext cx="1662610" cy="1427563"/>
          </a:xfrm>
          <a:prstGeom prst="rect">
            <a:avLst/>
          </a:prstGeom>
        </p:spPr>
      </p:pic>
      <p:sp>
        <p:nvSpPr>
          <p:cNvPr id="26" name="Ondertitel 2">
            <a:extLst>
              <a:ext uri="{FF2B5EF4-FFF2-40B4-BE49-F238E27FC236}">
                <a16:creationId xmlns:a16="http://schemas.microsoft.com/office/drawing/2014/main" id="{58F037B2-07DC-7DB5-0E55-16C1F55809E1}"/>
              </a:ext>
            </a:extLst>
          </p:cNvPr>
          <p:cNvSpPr txBox="1">
            <a:spLocks/>
          </p:cNvSpPr>
          <p:nvPr/>
        </p:nvSpPr>
        <p:spPr>
          <a:xfrm>
            <a:off x="2552367" y="1355234"/>
            <a:ext cx="4039264" cy="468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Onze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apotheek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biedt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u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27" name="Afbeelding 26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21920322-DB66-AF17-46BB-C51794587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9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5793" y="707777"/>
            <a:ext cx="9255586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600" b="1" err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Onze</a:t>
            </a:r>
            <a:r>
              <a:rPr lang="de-DE" sz="36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600" b="1">
                <a:solidFill>
                  <a:srgbClr val="C5EDC5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diensten</a:t>
            </a:r>
            <a:endParaRPr lang="nl-NL" sz="36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372" y="4174233"/>
            <a:ext cx="2452977" cy="644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Medicatie</a:t>
            </a:r>
            <a:r>
              <a:rPr lang="de-DE" sz="14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advies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12" name="Afbeelding 11" descr="Afbeelding met ontwerp&#10;&#10;Beschrijving automatisch gegenereerd met lage betrouwbaarheid">
            <a:extLst>
              <a:ext uri="{FF2B5EF4-FFF2-40B4-BE49-F238E27FC236}">
                <a16:creationId xmlns:a16="http://schemas.microsoft.com/office/drawing/2014/main" id="{FF81021B-7ED4-2771-4B22-F4F34655D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" y="2098044"/>
            <a:ext cx="1934785" cy="19381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E3BA546-8498-114C-0C6B-EED8EB2BF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74" y="2186777"/>
            <a:ext cx="1805255" cy="1898484"/>
          </a:xfrm>
          <a:prstGeom prst="rect">
            <a:avLst/>
          </a:prstGeom>
        </p:spPr>
      </p:pic>
      <p:sp>
        <p:nvSpPr>
          <p:cNvPr id="18" name="Ondertitel 2">
            <a:extLst>
              <a:ext uri="{FF2B5EF4-FFF2-40B4-BE49-F238E27FC236}">
                <a16:creationId xmlns:a16="http://schemas.microsoft.com/office/drawing/2014/main" id="{9151B230-1641-83D1-1C18-98D8C0EEF115}"/>
              </a:ext>
            </a:extLst>
          </p:cNvPr>
          <p:cNvSpPr txBox="1">
            <a:spLocks/>
          </p:cNvSpPr>
          <p:nvPr/>
        </p:nvSpPr>
        <p:spPr>
          <a:xfrm>
            <a:off x="2411365" y="4174233"/>
            <a:ext cx="2452977" cy="6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Vaccinatie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FE31C85C-D279-96A1-78F9-0F343BA94814}"/>
              </a:ext>
            </a:extLst>
          </p:cNvPr>
          <p:cNvSpPr txBox="1">
            <a:spLocks/>
          </p:cNvSpPr>
          <p:nvPr/>
        </p:nvSpPr>
        <p:spPr>
          <a:xfrm>
            <a:off x="4357845" y="4174233"/>
            <a:ext cx="2452977" cy="6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Preventieve</a:t>
            </a:r>
            <a:r>
              <a:rPr lang="de-DE" sz="14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zorg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25" name="Afbeelding 24" descr="Afbeelding met naald, Medische apparatuur, spuit&#10;&#10;Automatisch gegenereerde beschrijving">
            <a:extLst>
              <a:ext uri="{FF2B5EF4-FFF2-40B4-BE49-F238E27FC236}">
                <a16:creationId xmlns:a16="http://schemas.microsoft.com/office/drawing/2014/main" id="{24EC3E89-4CB6-4353-9ABD-5C5BC7760F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48" y="2331913"/>
            <a:ext cx="1662610" cy="1427563"/>
          </a:xfrm>
          <a:prstGeom prst="rect">
            <a:avLst/>
          </a:prstGeom>
        </p:spPr>
      </p:pic>
      <p:sp>
        <p:nvSpPr>
          <p:cNvPr id="26" name="Ondertitel 2">
            <a:extLst>
              <a:ext uri="{FF2B5EF4-FFF2-40B4-BE49-F238E27FC236}">
                <a16:creationId xmlns:a16="http://schemas.microsoft.com/office/drawing/2014/main" id="{58F037B2-07DC-7DB5-0E55-16C1F55809E1}"/>
              </a:ext>
            </a:extLst>
          </p:cNvPr>
          <p:cNvSpPr txBox="1">
            <a:spLocks/>
          </p:cNvSpPr>
          <p:nvPr/>
        </p:nvSpPr>
        <p:spPr>
          <a:xfrm>
            <a:off x="2552367" y="1355234"/>
            <a:ext cx="4039264" cy="468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Onze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apotheek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biedt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u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27" name="Afbeelding 26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21920322-DB66-AF17-46BB-C51794587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sp>
        <p:nvSpPr>
          <p:cNvPr id="4" name="Ondertitel 2">
            <a:extLst>
              <a:ext uri="{FF2B5EF4-FFF2-40B4-BE49-F238E27FC236}">
                <a16:creationId xmlns:a16="http://schemas.microsoft.com/office/drawing/2014/main" id="{698F0EA9-F62D-BAEA-C31C-106A9D0F27CA}"/>
              </a:ext>
            </a:extLst>
          </p:cNvPr>
          <p:cNvSpPr txBox="1">
            <a:spLocks/>
          </p:cNvSpPr>
          <p:nvPr/>
        </p:nvSpPr>
        <p:spPr>
          <a:xfrm>
            <a:off x="6385626" y="4174233"/>
            <a:ext cx="2452977" cy="6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>
                <a:solidFill>
                  <a:schemeClr val="bg1"/>
                </a:solidFill>
                <a:latin typeface="Avenir"/>
                <a:ea typeface="+mn-lt"/>
                <a:cs typeface="+mn-lt"/>
              </a:rPr>
              <a:t>[Extra dienst]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CF02BA4-7C4E-22E8-1E14-B283112C54A1}"/>
              </a:ext>
            </a:extLst>
          </p:cNvPr>
          <p:cNvSpPr txBox="1">
            <a:spLocks/>
          </p:cNvSpPr>
          <p:nvPr/>
        </p:nvSpPr>
        <p:spPr>
          <a:xfrm>
            <a:off x="7162951" y="2771238"/>
            <a:ext cx="893840" cy="1018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>
                <a:solidFill>
                  <a:srgbClr val="C5EDC5"/>
                </a:solidFill>
                <a:latin typeface="Avenir Next LT Pro"/>
                <a:cs typeface="Avenir Black"/>
              </a:rPr>
              <a:t>+</a:t>
            </a:r>
            <a:endParaRPr lang="nl-NL" sz="5400">
              <a:solidFill>
                <a:srgbClr val="C5EDC5"/>
              </a:solidFill>
              <a:latin typeface="Avenir Next LT Pro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96817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254E91B-1D73-39E8-1E2C-EB8ED21B06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C5EDC5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58042" y="1129981"/>
            <a:ext cx="4476751" cy="1307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Meet</a:t>
            </a:r>
            <a:r>
              <a:rPr lang="de-DE" sz="3600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hier </a:t>
            </a:r>
            <a:r>
              <a:rPr lang="de-DE" sz="3600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uw</a:t>
            </a:r>
            <a:r>
              <a:rPr lang="de-DE" sz="3600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br>
              <a:rPr lang="de-DE" sz="4400" b="1">
                <a:solidFill>
                  <a:srgbClr val="1F497D"/>
                </a:solidFill>
                <a:latin typeface="Avenir Next LT Pro"/>
              </a:rPr>
            </a:br>
            <a:r>
              <a:rPr lang="de-DE" sz="4400" b="1" err="1">
                <a:solidFill>
                  <a:srgbClr val="1F497D"/>
                </a:solidFill>
                <a:latin typeface="Avenir Next LT Pro"/>
              </a:rPr>
              <a:t>Saturatie</a:t>
            </a:r>
            <a:endParaRPr lang="nl-NL" sz="3200">
              <a:solidFill>
                <a:srgbClr val="C5EDC5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pic>
        <p:nvPicPr>
          <p:cNvPr id="7" name="Afbeelding 6" descr="Afbeelding met Menselijk gezicht, tekening, clipart, tekenfilm&#10;&#10;Automatisch gegenereerde beschrijving">
            <a:extLst>
              <a:ext uri="{FF2B5EF4-FFF2-40B4-BE49-F238E27FC236}">
                <a16:creationId xmlns:a16="http://schemas.microsoft.com/office/drawing/2014/main" id="{8FB3E9D3-A794-19FF-7D96-A135DF3B6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" y="1223749"/>
            <a:ext cx="2729741" cy="39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2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254E91B-1D73-39E8-1E2C-EB8ED21B06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C5EDC5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65857" y="891904"/>
            <a:ext cx="4476751" cy="16836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Volg </a:t>
            </a:r>
            <a:r>
              <a:rPr lang="de-DE" sz="3600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uw</a:t>
            </a:r>
            <a:r>
              <a:rPr lang="de-DE" sz="4400" b="1">
                <a:solidFill>
                  <a:srgbClr val="1F497D"/>
                </a:solidFill>
                <a:latin typeface="Avenir Next LT Pro"/>
                <a:cs typeface="Avenir Heavy" panose="020B0703020203020204" pitchFamily="34" charset="-78"/>
              </a:rPr>
              <a:t> </a:t>
            </a:r>
            <a:r>
              <a:rPr lang="de-DE" sz="4400" b="1">
                <a:solidFill>
                  <a:srgbClr val="1F497D"/>
                </a:solidFill>
                <a:latin typeface="Avenir Next LT Pro"/>
              </a:rPr>
              <a:t>BMI </a:t>
            </a:r>
            <a:r>
              <a:rPr lang="de-DE" sz="3600" b="1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op</a:t>
            </a:r>
            <a:r>
              <a:rPr lang="de-DE" sz="36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br>
              <a:rPr lang="de-DE" sz="36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</a:br>
            <a:r>
              <a:rPr lang="de-DE" sz="36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in de </a:t>
            </a:r>
            <a:r>
              <a:rPr lang="de-DE" sz="3600" b="1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apotheek</a:t>
            </a:r>
            <a:endParaRPr lang="nl-NL" sz="3200">
              <a:solidFill>
                <a:srgbClr val="C5EDC5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pic>
        <p:nvPicPr>
          <p:cNvPr id="5" name="Afbeelding 4" descr="Afbeelding met schoeisel, kleding, tekenfilm, Broek&#10;&#10;Automatisch gegenereerde beschrijving">
            <a:extLst>
              <a:ext uri="{FF2B5EF4-FFF2-40B4-BE49-F238E27FC236}">
                <a16:creationId xmlns:a16="http://schemas.microsoft.com/office/drawing/2014/main" id="{10B5A091-5C6D-586D-4FAA-A93C49FCA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48" y="347323"/>
            <a:ext cx="1881779" cy="4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5793" y="707777"/>
            <a:ext cx="9255586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200" b="1" err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Meet</a:t>
            </a:r>
            <a:r>
              <a:rPr lang="de-DE" sz="32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200" b="1" err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uw</a:t>
            </a:r>
            <a:r>
              <a:rPr lang="de-DE" sz="32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200" b="1" err="1">
                <a:solidFill>
                  <a:srgbClr val="C5EDC5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gezondheidsparameters</a:t>
            </a:r>
            <a:endParaRPr lang="nl-NL" sz="32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88486"/>
            <a:ext cx="9144000" cy="14554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0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Vraag</a:t>
            </a:r>
            <a:r>
              <a:rPr lang="de-DE" sz="20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20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naar</a:t>
            </a:r>
            <a:r>
              <a:rPr lang="de-DE" sz="20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20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een</a:t>
            </a:r>
            <a:r>
              <a:rPr lang="de-DE" sz="20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gratis </a:t>
            </a:r>
            <a:r>
              <a:rPr lang="de-DE" sz="20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zelfmeting</a:t>
            </a:r>
            <a:r>
              <a:rPr lang="de-DE" sz="20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de-DE" sz="1200" i="1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Bloeddruk</a:t>
            </a:r>
            <a:br>
              <a:rPr lang="de-DE" sz="1200" i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</a:br>
            <a:r>
              <a:rPr lang="de-DE" sz="1200" i="1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Zuurstof</a:t>
            </a:r>
            <a:r>
              <a:rPr lang="de-DE" sz="1200" i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200" i="1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saturatie</a:t>
            </a:r>
            <a:br>
              <a:rPr lang="de-DE" sz="1200" i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</a:br>
            <a:r>
              <a:rPr lang="de-DE" sz="1200" i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Gewicht, BMI &amp; </a:t>
            </a:r>
            <a:r>
              <a:rPr lang="de-DE" sz="1200" i="1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vetpercentage</a:t>
            </a:r>
            <a:endParaRPr lang="de-DE" sz="1200" i="1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FE517E-CB2A-5116-D9C9-4678E9085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97" y="1467016"/>
            <a:ext cx="1636205" cy="2214438"/>
          </a:xfrm>
          <a:prstGeom prst="rect">
            <a:avLst/>
          </a:prstGeom>
        </p:spPr>
      </p:pic>
      <p:pic>
        <p:nvPicPr>
          <p:cNvPr id="4" name="Afbeelding 3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6173454D-EB8E-03D7-07AA-8591AB2B1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5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254E91B-1D73-39E8-1E2C-EB8ED21B06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C5EDC5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6520" y="1555378"/>
            <a:ext cx="7870959" cy="10187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de-DE" sz="40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1 </a:t>
            </a:r>
            <a:r>
              <a:rPr lang="de-DE" sz="40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op</a:t>
            </a:r>
            <a:r>
              <a:rPr lang="de-DE" sz="40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3 </a:t>
            </a:r>
            <a:r>
              <a:rPr lang="de-DE" sz="40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mensen</a:t>
            </a:r>
            <a:r>
              <a:rPr lang="de-DE" sz="40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40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met</a:t>
            </a:r>
            <a:r>
              <a:rPr lang="de-DE" sz="40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53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diabetes</a:t>
            </a:r>
            <a:r>
              <a:rPr lang="de-DE" sz="40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br>
              <a:rPr lang="de-DE" sz="32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de-DE" sz="32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zonder</a:t>
            </a:r>
            <a:r>
              <a:rPr lang="de-DE" sz="32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2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het</a:t>
            </a:r>
            <a:r>
              <a:rPr lang="de-DE" sz="32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2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te</a:t>
            </a:r>
            <a:r>
              <a:rPr lang="de-DE" sz="32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2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weten</a:t>
            </a:r>
            <a:r>
              <a:rPr lang="de-DE" sz="32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endParaRPr lang="nl-NL" sz="32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370" y="3140886"/>
            <a:ext cx="4050607" cy="12840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Kent u </a:t>
            </a:r>
            <a:r>
              <a:rPr lang="de-DE" sz="20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uw</a:t>
            </a:r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20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risico</a:t>
            </a:r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?</a:t>
            </a:r>
          </a:p>
          <a:p>
            <a:pPr algn="l"/>
            <a:r>
              <a:rPr lang="de-DE" sz="1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Test </a:t>
            </a:r>
            <a:r>
              <a:rPr lang="de-DE" sz="18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het</a:t>
            </a:r>
            <a:r>
              <a:rPr lang="de-DE" sz="1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 in de </a:t>
            </a:r>
            <a:r>
              <a:rPr lang="de-DE" sz="18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apotheek</a:t>
            </a:r>
            <a:r>
              <a:rPr lang="de-DE" sz="1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!</a:t>
            </a:r>
            <a:endParaRPr lang="de-DE" sz="1200" b="1">
              <a:solidFill>
                <a:srgbClr val="1F497D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25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4A26782BF314398DCE89E508C83E0" ma:contentTypeVersion="21" ma:contentTypeDescription="Een nieuw document maken." ma:contentTypeScope="" ma:versionID="999ea03b3591cee99ab889dceda850a7">
  <xsd:schema xmlns:xsd="http://www.w3.org/2001/XMLSchema" xmlns:xs="http://www.w3.org/2001/XMLSchema" xmlns:p="http://schemas.microsoft.com/office/2006/metadata/properties" xmlns:ns2="8c365473-b2e3-42cc-a155-7d36d441a911" xmlns:ns3="fef21b77-7e07-4dbf-acbe-3b33f17fbf5e" targetNamespace="http://schemas.microsoft.com/office/2006/metadata/properties" ma:root="true" ma:fieldsID="da8a841f26aadbdb6812c31484c9dfc0" ns2:_="" ns3:_="">
    <xsd:import namespace="8c365473-b2e3-42cc-a155-7d36d441a911"/>
    <xsd:import namespace="fef21b77-7e07-4dbf-acbe-3b33f17fbf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harmacyName" minOccurs="0"/>
                <xsd:element ref="ns2:Sent_x003f_" minOccurs="0"/>
                <xsd:element ref="ns2:Comme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65473-b2e3-42cc-a155-7d36d441a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8e6d7c9-4b4a-4cca-947a-72e5be9a3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harmacyName" ma:index="24" nillable="true" ma:displayName="Pharmacy Name" ma:format="Dropdown" ma:internalName="PharmacyName">
      <xsd:simpleType>
        <xsd:restriction base="dms:Text">
          <xsd:maxLength value="255"/>
        </xsd:restriction>
      </xsd:simpleType>
    </xsd:element>
    <xsd:element name="Sent_x003f_" ma:index="25" nillable="true" ma:displayName="Sent?" ma:default="0" ma:format="Dropdown" ma:internalName="Sent_x003f_">
      <xsd:simpleType>
        <xsd:restriction base="dms:Boolean"/>
      </xsd:simpleType>
    </xsd:element>
    <xsd:element name="Comments" ma:index="26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21b77-7e07-4dbf-acbe-3b33f17fbf5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50db87-cf0c-4d85-99fe-6c12173a0361}" ma:internalName="TaxCatchAll" ma:showField="CatchAllData" ma:web="fef21b77-7e07-4dbf-acbe-3b33f17fbf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t_x003f_ xmlns="8c365473-b2e3-42cc-a155-7d36d441a911">false</Sent_x003f_>
    <MediaLengthInSeconds xmlns="8c365473-b2e3-42cc-a155-7d36d441a911" xsi:nil="true"/>
    <PharmacyName xmlns="8c365473-b2e3-42cc-a155-7d36d441a911" xsi:nil="true"/>
    <Comments xmlns="8c365473-b2e3-42cc-a155-7d36d441a911" xsi:nil="true"/>
    <SharedWithUsers xmlns="fef21b77-7e07-4dbf-acbe-3b33f17fbf5e">
      <UserInfo>
        <DisplayName>Philip Van den Bergh</DisplayName>
        <AccountId>12</AccountId>
        <AccountType/>
      </UserInfo>
    </SharedWithUsers>
    <lcf76f155ced4ddcb4097134ff3c332f xmlns="8c365473-b2e3-42cc-a155-7d36d441a911">
      <Terms xmlns="http://schemas.microsoft.com/office/infopath/2007/PartnerControls"/>
    </lcf76f155ced4ddcb4097134ff3c332f>
    <TaxCatchAll xmlns="fef21b77-7e07-4dbf-acbe-3b33f17fbf5e" xsi:nil="true"/>
  </documentManagement>
</p:properties>
</file>

<file path=customXml/itemProps1.xml><?xml version="1.0" encoding="utf-8"?>
<ds:datastoreItem xmlns:ds="http://schemas.openxmlformats.org/officeDocument/2006/customXml" ds:itemID="{D3D3F358-4C5A-45FA-9750-AEF16A7D7E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A5CEC1-00EC-4AD7-9F98-2540ED4AB9FC}">
  <ds:schemaRefs>
    <ds:schemaRef ds:uri="8c365473-b2e3-42cc-a155-7d36d441a911"/>
    <ds:schemaRef ds:uri="fef21b77-7e07-4dbf-acbe-3b33f17fbf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3F7805-DFCA-4C63-BD37-724D99D331C8}">
  <ds:schemaRefs>
    <ds:schemaRef ds:uri="8c365473-b2e3-42cc-a155-7d36d441a911"/>
    <ds:schemaRef ds:uri="fef21b77-7e07-4dbf-acbe-3b33f17fbf5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Diavoorstelling (16:10)</PresentationFormat>
  <Paragraphs>76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Avenir</vt:lpstr>
      <vt:lpstr>Avenir Black</vt:lpstr>
      <vt:lpstr>Avenir Heavy</vt:lpstr>
      <vt:lpstr>Avenir Next LT Pro</vt:lpstr>
      <vt:lpstr>Calibri</vt:lpstr>
      <vt:lpstr>Kantoorthema</vt:lpstr>
      <vt:lpstr>Template slides</vt:lpstr>
      <vt:lpstr>Openingsuren apotheek</vt:lpstr>
      <vt:lpstr>Ons Team</vt:lpstr>
      <vt:lpstr>Onze diensten</vt:lpstr>
      <vt:lpstr>Onze diensten</vt:lpstr>
      <vt:lpstr>Meet hier uw  Saturatie</vt:lpstr>
      <vt:lpstr>Volg uw BMI op  in de apotheek</vt:lpstr>
      <vt:lpstr>Meet uw gezondheidsparameters</vt:lpstr>
      <vt:lpstr>1 op 3 mensen met diabetes  zonder het te weten </vt:lpstr>
      <vt:lpstr>Bloeddruk meten  wordt al gauw vergeten …</vt:lpstr>
      <vt:lpstr>Ontdek [nieuw product I promo]</vt:lpstr>
      <vt:lpstr>Astma onder controle?</vt:lpstr>
      <vt:lpstr>Maak een afspraak</vt:lpstr>
      <vt:lpstr>Nieuws !</vt:lpstr>
      <vt:lpstr>[Titel]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slides 1</dc:title>
  <dc:creator>ferre janssens</dc:creator>
  <cp:lastModifiedBy>ferre janssens</cp:lastModifiedBy>
  <cp:revision>2</cp:revision>
  <dcterms:created xsi:type="dcterms:W3CDTF">2024-02-27T19:37:25Z</dcterms:created>
  <dcterms:modified xsi:type="dcterms:W3CDTF">2024-03-06T18:47:21Z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0x0101005694A26782BF314398DCE89E508C83E0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{"FileActivityType":"9","FileActivityTimeStamp":"2024-02-28T14:23:21.597Z","FileActivityUsersOnPage":[{"DisplayName":"Ferre Janssens","Id":"ferre.janssens@salvus-health.com"}],"FileActivityNavigationId":null}</vt:lpwstr>
  </property>
  <property fmtid="{D5CDD505-2E9C-101B-9397-08002B2CF9AE}" pid="9" name="TriggerFlowInfo">
    <vt:lpwstr/>
  </property>
</Properties>
</file>